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5"/>
  </p:notesMasterIdLst>
  <p:sldIdLst>
    <p:sldId id="271" r:id="rId2"/>
    <p:sldId id="272" r:id="rId3"/>
    <p:sldId id="273" r:id="rId4"/>
    <p:sldId id="274" r:id="rId5"/>
    <p:sldId id="275" r:id="rId6"/>
    <p:sldId id="276" r:id="rId7"/>
    <p:sldId id="277" r:id="rId8"/>
    <p:sldId id="278" r:id="rId9"/>
    <p:sldId id="279" r:id="rId10"/>
    <p:sldId id="280" r:id="rId11"/>
    <p:sldId id="281" r:id="rId12"/>
    <p:sldId id="282" r:id="rId13"/>
    <p:sldId id="283" r:id="rId14"/>
  </p:sldIdLst>
  <p:sldSz cx="9144000" cy="6858000" type="screen4x3"/>
  <p:notesSz cx="6858000" cy="9144000"/>
  <p:photoAlbum/>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1" d="100"/>
          <a:sy n="81" d="100"/>
        </p:scale>
        <p:origin x="-124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179D764-458C-4193-A96C-EE961AEB67F2}" type="datetimeFigureOut">
              <a:rPr lang="ar-EG" smtClean="0"/>
              <a:t>29/07/1441</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5756F7C-9E99-4A0D-BAFB-9B12E45D9E64}" type="slidenum">
              <a:rPr lang="ar-EG" smtClean="0"/>
              <a:t>‹#›</a:t>
            </a:fld>
            <a:endParaRPr lang="ar-EG"/>
          </a:p>
        </p:txBody>
      </p:sp>
    </p:spTree>
    <p:extLst>
      <p:ext uri="{BB962C8B-B14F-4D97-AF65-F5344CB8AC3E}">
        <p14:creationId xmlns:p14="http://schemas.microsoft.com/office/powerpoint/2010/main" val="42984354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ar-EG"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800">
                <a:solidFill>
                  <a:schemeClr val="tx1"/>
                </a:solidFill>
                <a:latin typeface="Tahoma" pitchFamily="34" charset="0"/>
                <a:cs typeface="Arial" pitchFamily="34" charset="0"/>
              </a:defRPr>
            </a:lvl1pPr>
            <a:lvl2pPr marL="742950" indent="-285750" eaLnBrk="0" hangingPunct="0">
              <a:defRPr sz="2800">
                <a:solidFill>
                  <a:schemeClr val="tx1"/>
                </a:solidFill>
                <a:latin typeface="Tahoma" pitchFamily="34" charset="0"/>
                <a:cs typeface="Arial" pitchFamily="34" charset="0"/>
              </a:defRPr>
            </a:lvl2pPr>
            <a:lvl3pPr marL="1143000" indent="-228600" eaLnBrk="0" hangingPunct="0">
              <a:defRPr sz="2800">
                <a:solidFill>
                  <a:schemeClr val="tx1"/>
                </a:solidFill>
                <a:latin typeface="Tahoma" pitchFamily="34" charset="0"/>
                <a:cs typeface="Arial" pitchFamily="34" charset="0"/>
              </a:defRPr>
            </a:lvl3pPr>
            <a:lvl4pPr marL="1600200" indent="-228600" eaLnBrk="0" hangingPunct="0">
              <a:defRPr sz="2800">
                <a:solidFill>
                  <a:schemeClr val="tx1"/>
                </a:solidFill>
                <a:latin typeface="Tahoma" pitchFamily="34" charset="0"/>
                <a:cs typeface="Arial" pitchFamily="34" charset="0"/>
              </a:defRPr>
            </a:lvl4pPr>
            <a:lvl5pPr marL="2057400" indent="-228600" eaLnBrk="0" hangingPunct="0">
              <a:defRPr sz="28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28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28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28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2800">
                <a:solidFill>
                  <a:schemeClr val="tx1"/>
                </a:solidFill>
                <a:latin typeface="Tahoma" pitchFamily="34" charset="0"/>
                <a:cs typeface="Arial" pitchFamily="34" charset="0"/>
              </a:defRPr>
            </a:lvl9pPr>
          </a:lstStyle>
          <a:p>
            <a:pPr eaLnBrk="1" hangingPunct="1"/>
            <a:fld id="{8864F6A0-2BA8-4F92-8B15-B98C705D0327}" type="slidenum">
              <a:rPr lang="ar-EG" sz="1200" smtClean="0"/>
              <a:pPr eaLnBrk="1" hangingPunct="1"/>
              <a:t>1</a:t>
            </a:fld>
            <a:endParaRPr lang="ar-EG"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B563C943-8E7C-4353-8063-D819D6F823E4}" type="datetimeFigureOut">
              <a:rPr lang="ar-EG" smtClean="0"/>
              <a:t>29/07/1441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06FDF-0FF4-4A84-80D8-65D1F8707C2B}" type="slidenum">
              <a:rPr lang="ar-EG" smtClean="0"/>
              <a:t>‹#›</a:t>
            </a:fld>
            <a:endParaRPr lang="ar-EG"/>
          </a:p>
        </p:txBody>
      </p:sp>
    </p:spTree>
    <p:extLst>
      <p:ext uri="{BB962C8B-B14F-4D97-AF65-F5344CB8AC3E}">
        <p14:creationId xmlns:p14="http://schemas.microsoft.com/office/powerpoint/2010/main" val="2169490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B563C943-8E7C-4353-8063-D819D6F823E4}" type="datetimeFigureOut">
              <a:rPr lang="ar-EG" smtClean="0"/>
              <a:t>29/07/1441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06FDF-0FF4-4A84-80D8-65D1F8707C2B}" type="slidenum">
              <a:rPr lang="ar-EG" smtClean="0"/>
              <a:t>‹#›</a:t>
            </a:fld>
            <a:endParaRPr lang="ar-EG"/>
          </a:p>
        </p:txBody>
      </p:sp>
    </p:spTree>
    <p:extLst>
      <p:ext uri="{BB962C8B-B14F-4D97-AF65-F5344CB8AC3E}">
        <p14:creationId xmlns:p14="http://schemas.microsoft.com/office/powerpoint/2010/main" val="3277693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B563C943-8E7C-4353-8063-D819D6F823E4}" type="datetimeFigureOut">
              <a:rPr lang="ar-EG" smtClean="0"/>
              <a:t>29/07/1441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06FDF-0FF4-4A84-80D8-65D1F8707C2B}" type="slidenum">
              <a:rPr lang="ar-EG" smtClean="0"/>
              <a:t>‹#›</a:t>
            </a:fld>
            <a:endParaRPr lang="ar-EG"/>
          </a:p>
        </p:txBody>
      </p:sp>
    </p:spTree>
    <p:extLst>
      <p:ext uri="{BB962C8B-B14F-4D97-AF65-F5344CB8AC3E}">
        <p14:creationId xmlns:p14="http://schemas.microsoft.com/office/powerpoint/2010/main" val="571068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B563C943-8E7C-4353-8063-D819D6F823E4}" type="datetimeFigureOut">
              <a:rPr lang="ar-EG" smtClean="0"/>
              <a:t>29/07/1441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06FDF-0FF4-4A84-80D8-65D1F8707C2B}" type="slidenum">
              <a:rPr lang="ar-EG" smtClean="0"/>
              <a:t>‹#›</a:t>
            </a:fld>
            <a:endParaRPr lang="ar-EG"/>
          </a:p>
        </p:txBody>
      </p:sp>
    </p:spTree>
    <p:extLst>
      <p:ext uri="{BB962C8B-B14F-4D97-AF65-F5344CB8AC3E}">
        <p14:creationId xmlns:p14="http://schemas.microsoft.com/office/powerpoint/2010/main" val="1022346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63C943-8E7C-4353-8063-D819D6F823E4}" type="datetimeFigureOut">
              <a:rPr lang="ar-EG" smtClean="0"/>
              <a:t>29/07/1441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06FDF-0FF4-4A84-80D8-65D1F8707C2B}" type="slidenum">
              <a:rPr lang="ar-EG" smtClean="0"/>
              <a:t>‹#›</a:t>
            </a:fld>
            <a:endParaRPr lang="ar-EG"/>
          </a:p>
        </p:txBody>
      </p:sp>
    </p:spTree>
    <p:extLst>
      <p:ext uri="{BB962C8B-B14F-4D97-AF65-F5344CB8AC3E}">
        <p14:creationId xmlns:p14="http://schemas.microsoft.com/office/powerpoint/2010/main" val="3931382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B563C943-8E7C-4353-8063-D819D6F823E4}" type="datetimeFigureOut">
              <a:rPr lang="ar-EG" smtClean="0"/>
              <a:t>29/07/1441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06FDF-0FF4-4A84-80D8-65D1F8707C2B}" type="slidenum">
              <a:rPr lang="ar-EG" smtClean="0"/>
              <a:t>‹#›</a:t>
            </a:fld>
            <a:endParaRPr lang="ar-EG"/>
          </a:p>
        </p:txBody>
      </p:sp>
    </p:spTree>
    <p:extLst>
      <p:ext uri="{BB962C8B-B14F-4D97-AF65-F5344CB8AC3E}">
        <p14:creationId xmlns:p14="http://schemas.microsoft.com/office/powerpoint/2010/main" val="916072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B563C943-8E7C-4353-8063-D819D6F823E4}" type="datetimeFigureOut">
              <a:rPr lang="ar-EG" smtClean="0"/>
              <a:t>29/07/1441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49806FDF-0FF4-4A84-80D8-65D1F8707C2B}" type="slidenum">
              <a:rPr lang="ar-EG" smtClean="0"/>
              <a:t>‹#›</a:t>
            </a:fld>
            <a:endParaRPr lang="ar-EG"/>
          </a:p>
        </p:txBody>
      </p:sp>
    </p:spTree>
    <p:extLst>
      <p:ext uri="{BB962C8B-B14F-4D97-AF65-F5344CB8AC3E}">
        <p14:creationId xmlns:p14="http://schemas.microsoft.com/office/powerpoint/2010/main" val="393753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B563C943-8E7C-4353-8063-D819D6F823E4}" type="datetimeFigureOut">
              <a:rPr lang="ar-EG" smtClean="0"/>
              <a:t>29/07/1441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49806FDF-0FF4-4A84-80D8-65D1F8707C2B}" type="slidenum">
              <a:rPr lang="ar-EG" smtClean="0"/>
              <a:t>‹#›</a:t>
            </a:fld>
            <a:endParaRPr lang="ar-EG"/>
          </a:p>
        </p:txBody>
      </p:sp>
    </p:spTree>
    <p:extLst>
      <p:ext uri="{BB962C8B-B14F-4D97-AF65-F5344CB8AC3E}">
        <p14:creationId xmlns:p14="http://schemas.microsoft.com/office/powerpoint/2010/main" val="701982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63C943-8E7C-4353-8063-D819D6F823E4}" type="datetimeFigureOut">
              <a:rPr lang="ar-EG" smtClean="0"/>
              <a:t>29/07/1441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49806FDF-0FF4-4A84-80D8-65D1F8707C2B}" type="slidenum">
              <a:rPr lang="ar-EG" smtClean="0"/>
              <a:t>‹#›</a:t>
            </a:fld>
            <a:endParaRPr lang="ar-EG"/>
          </a:p>
        </p:txBody>
      </p:sp>
    </p:spTree>
    <p:extLst>
      <p:ext uri="{BB962C8B-B14F-4D97-AF65-F5344CB8AC3E}">
        <p14:creationId xmlns:p14="http://schemas.microsoft.com/office/powerpoint/2010/main" val="420945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63C943-8E7C-4353-8063-D819D6F823E4}" type="datetimeFigureOut">
              <a:rPr lang="ar-EG" smtClean="0"/>
              <a:t>29/07/1441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06FDF-0FF4-4A84-80D8-65D1F8707C2B}" type="slidenum">
              <a:rPr lang="ar-EG" smtClean="0"/>
              <a:t>‹#›</a:t>
            </a:fld>
            <a:endParaRPr lang="ar-EG"/>
          </a:p>
        </p:txBody>
      </p:sp>
    </p:spTree>
    <p:extLst>
      <p:ext uri="{BB962C8B-B14F-4D97-AF65-F5344CB8AC3E}">
        <p14:creationId xmlns:p14="http://schemas.microsoft.com/office/powerpoint/2010/main" val="2128386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63C943-8E7C-4353-8063-D819D6F823E4}" type="datetimeFigureOut">
              <a:rPr lang="ar-EG" smtClean="0"/>
              <a:t>29/07/1441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06FDF-0FF4-4A84-80D8-65D1F8707C2B}" type="slidenum">
              <a:rPr lang="ar-EG" smtClean="0"/>
              <a:t>‹#›</a:t>
            </a:fld>
            <a:endParaRPr lang="ar-EG"/>
          </a:p>
        </p:txBody>
      </p:sp>
    </p:spTree>
    <p:extLst>
      <p:ext uri="{BB962C8B-B14F-4D97-AF65-F5344CB8AC3E}">
        <p14:creationId xmlns:p14="http://schemas.microsoft.com/office/powerpoint/2010/main" val="2583696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563C943-8E7C-4353-8063-D819D6F823E4}" type="datetimeFigureOut">
              <a:rPr lang="ar-EG" smtClean="0"/>
              <a:t>29/07/1441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9806FDF-0FF4-4A84-80D8-65D1F8707C2B}" type="slidenum">
              <a:rPr lang="ar-EG" smtClean="0"/>
              <a:t>‹#›</a:t>
            </a:fld>
            <a:endParaRPr lang="ar-EG"/>
          </a:p>
        </p:txBody>
      </p:sp>
    </p:spTree>
    <p:extLst>
      <p:ext uri="{BB962C8B-B14F-4D97-AF65-F5344CB8AC3E}">
        <p14:creationId xmlns:p14="http://schemas.microsoft.com/office/powerpoint/2010/main" val="554396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6"/>
          <p:cNvSpPr txBox="1">
            <a:spLocks noChangeArrowheads="1"/>
          </p:cNvSpPr>
          <p:nvPr/>
        </p:nvSpPr>
        <p:spPr bwMode="auto">
          <a:xfrm>
            <a:off x="250825" y="2924175"/>
            <a:ext cx="82089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800">
                <a:solidFill>
                  <a:schemeClr val="tx1"/>
                </a:solidFill>
                <a:latin typeface="Tahoma" pitchFamily="34" charset="0"/>
                <a:cs typeface="Arial" pitchFamily="34" charset="0"/>
              </a:defRPr>
            </a:lvl1pPr>
            <a:lvl2pPr marL="742950" indent="-285750" eaLnBrk="0" hangingPunct="0">
              <a:defRPr sz="2800">
                <a:solidFill>
                  <a:schemeClr val="tx1"/>
                </a:solidFill>
                <a:latin typeface="Tahoma" pitchFamily="34" charset="0"/>
                <a:cs typeface="Arial" pitchFamily="34" charset="0"/>
              </a:defRPr>
            </a:lvl2pPr>
            <a:lvl3pPr marL="1143000" indent="-228600" eaLnBrk="0" hangingPunct="0">
              <a:defRPr sz="2800">
                <a:solidFill>
                  <a:schemeClr val="tx1"/>
                </a:solidFill>
                <a:latin typeface="Tahoma" pitchFamily="34" charset="0"/>
                <a:cs typeface="Arial" pitchFamily="34" charset="0"/>
              </a:defRPr>
            </a:lvl3pPr>
            <a:lvl4pPr marL="1600200" indent="-228600" eaLnBrk="0" hangingPunct="0">
              <a:defRPr sz="2800">
                <a:solidFill>
                  <a:schemeClr val="tx1"/>
                </a:solidFill>
                <a:latin typeface="Tahoma" pitchFamily="34" charset="0"/>
                <a:cs typeface="Arial" pitchFamily="34" charset="0"/>
              </a:defRPr>
            </a:lvl4pPr>
            <a:lvl5pPr marL="2057400" indent="-228600" eaLnBrk="0" hangingPunct="0">
              <a:defRPr sz="28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28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28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28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2800">
                <a:solidFill>
                  <a:schemeClr val="tx1"/>
                </a:solidFill>
                <a:latin typeface="Tahoma" pitchFamily="34" charset="0"/>
                <a:cs typeface="Arial" pitchFamily="34" charset="0"/>
              </a:defRPr>
            </a:lvl9pPr>
          </a:lstStyle>
          <a:p>
            <a:pPr algn="ctr" eaLnBrk="1" hangingPunct="1">
              <a:spcBef>
                <a:spcPct val="50000"/>
              </a:spcBef>
            </a:pPr>
            <a:endParaRPr lang="en-US" sz="1800"/>
          </a:p>
        </p:txBody>
      </p:sp>
      <p:sp>
        <p:nvSpPr>
          <p:cNvPr id="211985" name="Rectangle 17"/>
          <p:cNvSpPr>
            <a:spLocks noChangeArrowheads="1"/>
          </p:cNvSpPr>
          <p:nvPr/>
        </p:nvSpPr>
        <p:spPr bwMode="auto">
          <a:xfrm>
            <a:off x="0" y="333375"/>
            <a:ext cx="9144000" cy="6709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ar-EG" sz="4000" b="1" dirty="0">
                <a:solidFill>
                  <a:srgbClr val="99FF33"/>
                </a:solidFill>
                <a:latin typeface="Times New Roman" pitchFamily="18" charset="0"/>
                <a:cs typeface="Times New Roman" pitchFamily="18" charset="0"/>
              </a:rPr>
              <a:t>المحاضرة </a:t>
            </a:r>
            <a:r>
              <a:rPr lang="ar-EG" sz="4000" b="1" dirty="0" smtClean="0">
                <a:solidFill>
                  <a:srgbClr val="99FF33"/>
                </a:solidFill>
                <a:latin typeface="Times New Roman" pitchFamily="18" charset="0"/>
                <a:cs typeface="Times New Roman" pitchFamily="18" charset="0"/>
              </a:rPr>
              <a:t>السابعه</a:t>
            </a:r>
            <a:endParaRPr lang="ar-EG" sz="3600" b="1" dirty="0">
              <a:solidFill>
                <a:srgbClr val="99FF33"/>
              </a:solidFill>
              <a:cs typeface="PT Bold Heading" pitchFamily="2" charset="-78"/>
            </a:endParaRPr>
          </a:p>
          <a:p>
            <a:pPr algn="just">
              <a:defRPr/>
            </a:pPr>
            <a:r>
              <a:rPr lang="ar-EG" sz="4000" b="1" dirty="0">
                <a:solidFill>
                  <a:schemeClr val="accent4">
                    <a:lumMod val="10000"/>
                  </a:schemeClr>
                </a:solidFill>
                <a:latin typeface="Times New Roman" pitchFamily="18" charset="0"/>
                <a:cs typeface="Times New Roman" pitchFamily="18" charset="0"/>
              </a:rPr>
              <a:t>مقرر </a:t>
            </a:r>
            <a:r>
              <a:rPr lang="ar-EG" sz="4000" b="1" dirty="0" smtClean="0">
                <a:solidFill>
                  <a:schemeClr val="accent4">
                    <a:lumMod val="10000"/>
                  </a:schemeClr>
                </a:solidFill>
                <a:latin typeface="Times New Roman" pitchFamily="18" charset="0"/>
                <a:cs typeface="Times New Roman" pitchFamily="18" charset="0"/>
              </a:rPr>
              <a:t>انتاج الزينة </a:t>
            </a:r>
            <a:r>
              <a:rPr lang="ar-EG" sz="4000" b="1" dirty="0">
                <a:solidFill>
                  <a:schemeClr val="accent4">
                    <a:lumMod val="10000"/>
                  </a:schemeClr>
                </a:solidFill>
                <a:latin typeface="Times New Roman" pitchFamily="18" charset="0"/>
                <a:cs typeface="Times New Roman" pitchFamily="18" charset="0"/>
              </a:rPr>
              <a:t>والنباتات الطبية والعطرية</a:t>
            </a:r>
          </a:p>
          <a:p>
            <a:pPr algn="just">
              <a:defRPr/>
            </a:pPr>
            <a:r>
              <a:rPr lang="ar-EG" sz="4000" b="1" dirty="0">
                <a:solidFill>
                  <a:schemeClr val="accent4">
                    <a:lumMod val="10000"/>
                  </a:schemeClr>
                </a:solidFill>
                <a:latin typeface="Times New Roman" pitchFamily="18" charset="0"/>
                <a:cs typeface="Times New Roman" pitchFamily="18" charset="0"/>
              </a:rPr>
              <a:t>الجزء الثاني ( النباتات الطبية والعطرية)</a:t>
            </a:r>
          </a:p>
          <a:p>
            <a:pPr algn="just">
              <a:defRPr/>
            </a:pPr>
            <a:r>
              <a:rPr lang="ar-EG" sz="4000" b="1" dirty="0">
                <a:solidFill>
                  <a:schemeClr val="accent4">
                    <a:lumMod val="10000"/>
                  </a:schemeClr>
                </a:solidFill>
                <a:latin typeface="Times New Roman" pitchFamily="18" charset="0"/>
                <a:cs typeface="Times New Roman" pitchFamily="18" charset="0"/>
              </a:rPr>
              <a:t>طلاب المستوي الثالث شعبه التربية</a:t>
            </a:r>
          </a:p>
          <a:p>
            <a:pPr algn="just">
              <a:defRPr/>
            </a:pPr>
            <a:r>
              <a:rPr lang="ar-EG" sz="4000" b="1" dirty="0">
                <a:solidFill>
                  <a:schemeClr val="accent4">
                    <a:lumMod val="10000"/>
                  </a:schemeClr>
                </a:solidFill>
                <a:latin typeface="Times New Roman" pitchFamily="18" charset="0"/>
                <a:cs typeface="Times New Roman" pitchFamily="18" charset="0"/>
              </a:rPr>
              <a:t>الفصل الدراسي الثاني </a:t>
            </a:r>
          </a:p>
          <a:p>
            <a:pPr algn="ctr">
              <a:defRPr/>
            </a:pPr>
            <a:r>
              <a:rPr lang="ar-EG" sz="4400" b="1" dirty="0">
                <a:solidFill>
                  <a:srgbClr val="FF9900"/>
                </a:solidFill>
                <a:cs typeface="PT Bold Heading" pitchFamily="2" charset="-78"/>
              </a:rPr>
              <a:t>إعداد</a:t>
            </a:r>
          </a:p>
          <a:p>
            <a:pPr algn="ctr">
              <a:defRPr/>
            </a:pPr>
            <a:r>
              <a:rPr lang="ar-EG" sz="3600" b="1" dirty="0">
                <a:solidFill>
                  <a:srgbClr val="7030A0"/>
                </a:solidFill>
                <a:cs typeface="PT Bold Heading" pitchFamily="2" charset="-78"/>
              </a:rPr>
              <a:t>أ</a:t>
            </a:r>
            <a:r>
              <a:rPr lang="ar-EG" sz="3600" b="1" i="1" dirty="0">
                <a:solidFill>
                  <a:srgbClr val="7030A0"/>
                </a:solidFill>
                <a:cs typeface="PT Bold Heading" pitchFamily="2" charset="-78"/>
              </a:rPr>
              <a:t>.د/ ياسر عبدالفتاح عبدالعاطى غطاس</a:t>
            </a:r>
          </a:p>
          <a:p>
            <a:pPr algn="ctr">
              <a:defRPr/>
            </a:pPr>
            <a:r>
              <a:rPr lang="ar-EG" b="1" dirty="0">
                <a:solidFill>
                  <a:srgbClr val="7030A0"/>
                </a:solidFill>
                <a:cs typeface="PT Bold Heading" pitchFamily="2" charset="-78"/>
              </a:rPr>
              <a:t>استاذ زهور ونباتات الزينه والنباتات الطبية وزراعة الانسجة المساعد</a:t>
            </a:r>
          </a:p>
          <a:p>
            <a:pPr algn="ctr">
              <a:defRPr/>
            </a:pPr>
            <a:r>
              <a:rPr lang="ar-EG" sz="3600" b="1" dirty="0">
                <a:solidFill>
                  <a:srgbClr val="7030A0"/>
                </a:solidFill>
                <a:cs typeface="PT Bold Heading" pitchFamily="2" charset="-78"/>
              </a:rPr>
              <a:t>قسم البساتين – كلية الزراعة – جامعة بنها</a:t>
            </a:r>
          </a:p>
          <a:p>
            <a:pPr algn="ctr">
              <a:defRPr/>
            </a:pPr>
            <a:r>
              <a:rPr lang="ar-EG" sz="3600" b="1" dirty="0">
                <a:solidFill>
                  <a:srgbClr val="7030A0"/>
                </a:solidFill>
                <a:cs typeface="PT Bold Heading" pitchFamily="2" charset="-78"/>
              </a:rPr>
              <a:t>2020</a:t>
            </a:r>
          </a:p>
          <a:p>
            <a:pPr algn="ctr">
              <a:defRPr/>
            </a:pPr>
            <a:endParaRPr lang="ar-EG" sz="3600" b="1" dirty="0">
              <a:solidFill>
                <a:srgbClr val="99FF33"/>
              </a:solidFill>
              <a:cs typeface="PT Bold Heading" pitchFamily="2" charset="-78"/>
            </a:endParaRPr>
          </a:p>
          <a:p>
            <a:pPr algn="ctr">
              <a:defRPr/>
            </a:pPr>
            <a:endParaRPr lang="en-US" sz="2400" b="1" dirty="0">
              <a:cs typeface="Simple Bold Jut Out" pitchFamily="2" charset="-78"/>
            </a:endParaRPr>
          </a:p>
        </p:txBody>
      </p:sp>
      <p:sp>
        <p:nvSpPr>
          <p:cNvPr id="3076" name="Text Box 19"/>
          <p:cNvSpPr txBox="1">
            <a:spLocks noChangeArrowheads="1"/>
          </p:cNvSpPr>
          <p:nvPr/>
        </p:nvSpPr>
        <p:spPr bwMode="auto">
          <a:xfrm>
            <a:off x="1108075" y="771525"/>
            <a:ext cx="72723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800">
                <a:solidFill>
                  <a:schemeClr val="tx1"/>
                </a:solidFill>
                <a:latin typeface="Tahoma" pitchFamily="34" charset="0"/>
                <a:cs typeface="Arial" pitchFamily="34" charset="0"/>
              </a:defRPr>
            </a:lvl1pPr>
            <a:lvl2pPr marL="742950" indent="-285750" eaLnBrk="0" hangingPunct="0">
              <a:defRPr sz="2800">
                <a:solidFill>
                  <a:schemeClr val="tx1"/>
                </a:solidFill>
                <a:latin typeface="Tahoma" pitchFamily="34" charset="0"/>
                <a:cs typeface="Arial" pitchFamily="34" charset="0"/>
              </a:defRPr>
            </a:lvl2pPr>
            <a:lvl3pPr marL="1143000" indent="-228600" eaLnBrk="0" hangingPunct="0">
              <a:defRPr sz="2800">
                <a:solidFill>
                  <a:schemeClr val="tx1"/>
                </a:solidFill>
                <a:latin typeface="Tahoma" pitchFamily="34" charset="0"/>
                <a:cs typeface="Arial" pitchFamily="34" charset="0"/>
              </a:defRPr>
            </a:lvl3pPr>
            <a:lvl4pPr marL="1600200" indent="-228600" eaLnBrk="0" hangingPunct="0">
              <a:defRPr sz="2800">
                <a:solidFill>
                  <a:schemeClr val="tx1"/>
                </a:solidFill>
                <a:latin typeface="Tahoma" pitchFamily="34" charset="0"/>
                <a:cs typeface="Arial" pitchFamily="34" charset="0"/>
              </a:defRPr>
            </a:lvl4pPr>
            <a:lvl5pPr marL="2057400" indent="-228600" eaLnBrk="0" hangingPunct="0">
              <a:defRPr sz="28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28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28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28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2800">
                <a:solidFill>
                  <a:schemeClr val="tx1"/>
                </a:solidFill>
                <a:latin typeface="Tahoma" pitchFamily="34" charset="0"/>
                <a:cs typeface="Arial" pitchFamily="34" charset="0"/>
              </a:defRPr>
            </a:lvl9pPr>
          </a:lstStyle>
          <a:p>
            <a:pPr algn="ctr" eaLnBrk="1" hangingPunct="1">
              <a:spcBef>
                <a:spcPct val="50000"/>
              </a:spcBef>
            </a:pPr>
            <a:endParaRPr lang="en-US" sz="1800"/>
          </a:p>
        </p:txBody>
      </p:sp>
    </p:spTree>
    <p:extLst>
      <p:ext uri="{BB962C8B-B14F-4D97-AF65-F5344CB8AC3E}">
        <p14:creationId xmlns:p14="http://schemas.microsoft.com/office/powerpoint/2010/main" val="34981793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11985"/>
                                        </p:tgtEl>
                                        <p:attrNameLst>
                                          <p:attrName>style.visibility</p:attrName>
                                        </p:attrNameLst>
                                      </p:cBhvr>
                                      <p:to>
                                        <p:strVal val="visible"/>
                                      </p:to>
                                    </p:set>
                                    <p:animEffect transition="in" filter="checkerboard(across)">
                                      <p:cBhvr>
                                        <p:cTn id="7" dur="500"/>
                                        <p:tgtEl>
                                          <p:spTgt spid="2119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8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350"/>
            <a:ext cx="8229600" cy="6192838"/>
          </a:xfrm>
        </p:spPr>
        <p:txBody>
          <a:bodyPr/>
          <a:lstStyle/>
          <a:p>
            <a:pPr marL="0" indent="0">
              <a:buFontTx/>
              <a:buNone/>
              <a:defRPr/>
            </a:pPr>
            <a:r>
              <a:rPr lang="ar-EG" dirty="0" smtClean="0"/>
              <a:t>أن النباتات الطبية والعطرية تتعرض لعدة مشكلات أثناء عمليات الزراعة والإنتاج والتسويق، ومازالت تبحث هذه المشكلات عن حلول جذرية للحيلولة دون كساد هذه المنتجات التصديرية، فيجب تشجيع الجهات البحثية والقطاع الخاص علي تحسين الأصناف المحلية المتاحة واستنباط الاصناف الجديدة والتي تلقي رواجاً في الأسواق الخارجية ولابد أن يتزامن هذا مع إنشاء قواعد بيانات وافية تحمل في طياتها المواقع والأصناف والإنتاجية للنباتات الطبية والعطرية مع ضرورة التوسع في تطبيق نظم الزراعة العضوية النظيفة، وتجنب زراعة تلك النباتات في أراض تمت معالجتها بمبيدات كيماوية لأن ذلك سيؤدي إلي تعثر تسويق المنتجات داخلياً وخارجياً </a:t>
            </a:r>
          </a:p>
          <a:p>
            <a:pPr marL="0" indent="0">
              <a:buFontTx/>
              <a:buNone/>
              <a:defRPr/>
            </a:pPr>
            <a:endParaRPr lang="ar-EG" dirty="0"/>
          </a:p>
        </p:txBody>
      </p:sp>
    </p:spTree>
    <p:extLst>
      <p:ext uri="{BB962C8B-B14F-4D97-AF65-F5344CB8AC3E}">
        <p14:creationId xmlns:p14="http://schemas.microsoft.com/office/powerpoint/2010/main" val="24234249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3375"/>
            <a:ext cx="8229600" cy="5903913"/>
          </a:xfrm>
        </p:spPr>
        <p:txBody>
          <a:bodyPr/>
          <a:lstStyle/>
          <a:p>
            <a:pPr>
              <a:defRPr/>
            </a:pPr>
            <a:r>
              <a:rPr lang="ar-EG" dirty="0" smtClean="0"/>
              <a:t>وأشار إلي ضرورة تلافي مشاكل الإنتاج من خلال إقامة مراكز لتجميع وتجفيف وعصر وتقطير وتعبئة النباتات الطبية والعطرية في أماكن زراعتها بشمال الصعيد وذلك وفقاً لأحدث الوسائل وأدق المعايير والمواصفات القياسية العالمية مما يسهم في توفير منتج ذي قيمة عالية يعزز الجانب التصديري كما دعا إلي خلق مجتمعات زراعية تنموية لهذه المحاصيل في مناطق الاستصلاح الجديدة تسهم في توفير فرص العمل للشباب وتطويع طاقته في زراعة وصناعة هذه المنتجات بدلاً من تصديرها كمواد خام لزيادة العائد الاقتصادي منها .</a:t>
            </a:r>
            <a:endParaRPr lang="ar-EG" dirty="0"/>
          </a:p>
        </p:txBody>
      </p:sp>
    </p:spTree>
    <p:extLst>
      <p:ext uri="{BB962C8B-B14F-4D97-AF65-F5344CB8AC3E}">
        <p14:creationId xmlns:p14="http://schemas.microsoft.com/office/powerpoint/2010/main" val="1341453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7316788"/>
          </a:xfrm>
        </p:spPr>
        <p:txBody>
          <a:bodyPr/>
          <a:lstStyle/>
          <a:p>
            <a:pPr>
              <a:defRPr/>
            </a:pPr>
            <a:r>
              <a:rPr lang="ar-SA" dirty="0" smtClean="0"/>
              <a:t>لذا فإن المنتجات المصرية المصدرة وخاصة تلك التي تصدر إلي الاتحاد الأوروبي تخضع لنظام صارم من الرقابة والتتبع لجميع الإجراءات مثل الإنتاج والتجهيز والتصنيع ولابد أن تكون كل خطوة من الخطوات السابقة مطابقة للمواصفات القياسية الأوروبية وإلا فالرسالة المصدرة لن تجد إلا قاع البحر لتستقر فيه.</a:t>
            </a:r>
            <a:br>
              <a:rPr lang="ar-SA" dirty="0" smtClean="0"/>
            </a:br>
            <a:r>
              <a:rPr lang="ar-SA" dirty="0" smtClean="0"/>
              <a:t>وأضافت أن المعمل المركزي لمتبقيات المبيدات والعناصر الثقيلة في الأغذية يسعي منذ إنشائه عام 1995 لتحقيق حماية المستهلك المصري وحمايته من الأغذية الملوثة مما يعطي الثقة للقاعدة العريضة من المستهلكين في سلامة الغذاء والمنتجات الزراعية في مصر وذلك من خلال إجراء تحاليل متبقيات المبيدات والملوثات المختلفة بالإغذية والبيئة وإصدار شهادات معتمدة طبقاً لنظام الأيزو 17025 لهذه التحاليل</a:t>
            </a:r>
            <a:endParaRPr lang="ar-EG" dirty="0"/>
          </a:p>
        </p:txBody>
      </p:sp>
    </p:spTree>
    <p:extLst>
      <p:ext uri="{BB962C8B-B14F-4D97-AF65-F5344CB8AC3E}">
        <p14:creationId xmlns:p14="http://schemas.microsoft.com/office/powerpoint/2010/main" val="36353499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4306" name="Picture 2" descr="4760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20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4307" name="WordArt 3"/>
          <p:cNvSpPr>
            <a:spLocks noChangeArrowheads="1" noChangeShapeType="1" noTextEdit="1"/>
          </p:cNvSpPr>
          <p:nvPr/>
        </p:nvSpPr>
        <p:spPr bwMode="auto">
          <a:xfrm rot="208094">
            <a:off x="323850" y="5229225"/>
            <a:ext cx="6985000" cy="1152525"/>
          </a:xfrm>
          <a:prstGeom prst="rect">
            <a:avLst/>
          </a:prstGeom>
        </p:spPr>
        <p:txBody>
          <a:bodyPr wrap="none" fromWordArt="1">
            <a:prstTxWarp prst="textCascadeUp">
              <a:avLst>
                <a:gd name="adj" fmla="val 100000"/>
              </a:avLst>
            </a:prstTxWarp>
            <a:scene3d>
              <a:camera prst="legacyPerspectiveFront">
                <a:rot lat="20519987" lon="1080000" rev="0"/>
              </a:camera>
              <a:lightRig rig="legacyHarsh2" dir="b"/>
            </a:scene3d>
            <a:sp3d extrusionH="430200" prstMaterial="legacyMatte">
              <a:extrusionClr>
                <a:srgbClr val="FF6600"/>
              </a:extrusionClr>
            </a:sp3d>
          </a:bodyPr>
          <a:lstStyle/>
          <a:p>
            <a:pPr algn="ctr" rtl="0"/>
            <a:r>
              <a:rPr lang="en-US" sz="3600" kern="10">
                <a:ln w="9525">
                  <a:round/>
                  <a:headEnd/>
                  <a:tailEnd/>
                </a:ln>
                <a:gradFill rotWithShape="1">
                  <a:gsLst>
                    <a:gs pos="0">
                      <a:srgbClr val="FFE701"/>
                    </a:gs>
                    <a:gs pos="100000">
                      <a:srgbClr val="FE3E02"/>
                    </a:gs>
                  </a:gsLst>
                  <a:lin ang="5160000" scaled="1"/>
                </a:gradFill>
                <a:latin typeface="Impact"/>
              </a:rPr>
              <a:t>Thank You</a:t>
            </a:r>
            <a:endParaRPr lang="ar-EG" sz="3600" kern="10">
              <a:ln w="9525">
                <a:round/>
                <a:headEnd/>
                <a:tailEnd/>
              </a:ln>
              <a:gradFill rotWithShape="1">
                <a:gsLst>
                  <a:gs pos="0">
                    <a:srgbClr val="FFE701"/>
                  </a:gs>
                  <a:gs pos="100000">
                    <a:srgbClr val="FE3E02"/>
                  </a:gs>
                </a:gsLst>
                <a:lin ang="5160000" scaled="1"/>
              </a:gradFill>
              <a:latin typeface="Impact"/>
            </a:endParaRPr>
          </a:p>
        </p:txBody>
      </p:sp>
      <p:pic>
        <p:nvPicPr>
          <p:cNvPr id="23556" name="Picture 4" descr="طائر"/>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227763" y="0"/>
            <a:ext cx="2916237" cy="191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7" name="Picture 5" descr="DOVEC"/>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262731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1905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54306"/>
                                        </p:tgtEl>
                                        <p:attrNameLst>
                                          <p:attrName>style.visibility</p:attrName>
                                        </p:attrNameLst>
                                      </p:cBhvr>
                                      <p:to>
                                        <p:strVal val="visible"/>
                                      </p:to>
                                    </p:set>
                                    <p:animEffect transition="in" filter="checkerboard(across)">
                                      <p:cBhvr>
                                        <p:cTn id="7" dur="1000"/>
                                        <p:tgtEl>
                                          <p:spTgt spid="3543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54307"/>
                                        </p:tgtEl>
                                        <p:attrNameLst>
                                          <p:attrName>style.visibility</p:attrName>
                                        </p:attrNameLst>
                                      </p:cBhvr>
                                      <p:to>
                                        <p:strVal val="visible"/>
                                      </p:to>
                                    </p:set>
                                    <p:animEffect transition="in" filter="wipe(down)">
                                      <p:cBhvr>
                                        <p:cTn id="12" dur="580">
                                          <p:stCondLst>
                                            <p:cond delay="0"/>
                                          </p:stCondLst>
                                        </p:cTn>
                                        <p:tgtEl>
                                          <p:spTgt spid="354307"/>
                                        </p:tgtEl>
                                      </p:cBhvr>
                                    </p:animEffect>
                                    <p:anim calcmode="lin" valueType="num">
                                      <p:cBhvr>
                                        <p:cTn id="13" dur="1822" tmFilter="0,0; 0.14,0.36; 0.43,0.73; 0.71,0.91; 1.0,1.0">
                                          <p:stCondLst>
                                            <p:cond delay="0"/>
                                          </p:stCondLst>
                                        </p:cTn>
                                        <p:tgtEl>
                                          <p:spTgt spid="354307"/>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54307"/>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54307"/>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54307"/>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54307"/>
                                        </p:tgtEl>
                                        <p:attrNameLst>
                                          <p:attrName>ppt_y</p:attrName>
                                        </p:attrNameLst>
                                      </p:cBhvr>
                                      <p:tavLst>
                                        <p:tav tm="0" fmla="#ppt_y-sin(pi*$)/81">
                                          <p:val>
                                            <p:fltVal val="0"/>
                                          </p:val>
                                        </p:tav>
                                        <p:tav tm="100000">
                                          <p:val>
                                            <p:fltVal val="1"/>
                                          </p:val>
                                        </p:tav>
                                      </p:tavLst>
                                    </p:anim>
                                    <p:animScale>
                                      <p:cBhvr>
                                        <p:cTn id="18" dur="26">
                                          <p:stCondLst>
                                            <p:cond delay="650"/>
                                          </p:stCondLst>
                                        </p:cTn>
                                        <p:tgtEl>
                                          <p:spTgt spid="354307"/>
                                        </p:tgtEl>
                                      </p:cBhvr>
                                      <p:to x="100000" y="60000"/>
                                    </p:animScale>
                                    <p:animScale>
                                      <p:cBhvr>
                                        <p:cTn id="19" dur="166" decel="50000">
                                          <p:stCondLst>
                                            <p:cond delay="676"/>
                                          </p:stCondLst>
                                        </p:cTn>
                                        <p:tgtEl>
                                          <p:spTgt spid="354307"/>
                                        </p:tgtEl>
                                      </p:cBhvr>
                                      <p:to x="100000" y="100000"/>
                                    </p:animScale>
                                    <p:animScale>
                                      <p:cBhvr>
                                        <p:cTn id="20" dur="26">
                                          <p:stCondLst>
                                            <p:cond delay="1312"/>
                                          </p:stCondLst>
                                        </p:cTn>
                                        <p:tgtEl>
                                          <p:spTgt spid="354307"/>
                                        </p:tgtEl>
                                      </p:cBhvr>
                                      <p:to x="100000" y="80000"/>
                                    </p:animScale>
                                    <p:animScale>
                                      <p:cBhvr>
                                        <p:cTn id="21" dur="166" decel="50000">
                                          <p:stCondLst>
                                            <p:cond delay="1338"/>
                                          </p:stCondLst>
                                        </p:cTn>
                                        <p:tgtEl>
                                          <p:spTgt spid="354307"/>
                                        </p:tgtEl>
                                      </p:cBhvr>
                                      <p:to x="100000" y="100000"/>
                                    </p:animScale>
                                    <p:animScale>
                                      <p:cBhvr>
                                        <p:cTn id="22" dur="26">
                                          <p:stCondLst>
                                            <p:cond delay="1642"/>
                                          </p:stCondLst>
                                        </p:cTn>
                                        <p:tgtEl>
                                          <p:spTgt spid="354307"/>
                                        </p:tgtEl>
                                      </p:cBhvr>
                                      <p:to x="100000" y="90000"/>
                                    </p:animScale>
                                    <p:animScale>
                                      <p:cBhvr>
                                        <p:cTn id="23" dur="166" decel="50000">
                                          <p:stCondLst>
                                            <p:cond delay="1668"/>
                                          </p:stCondLst>
                                        </p:cTn>
                                        <p:tgtEl>
                                          <p:spTgt spid="354307"/>
                                        </p:tgtEl>
                                      </p:cBhvr>
                                      <p:to x="100000" y="100000"/>
                                    </p:animScale>
                                    <p:animScale>
                                      <p:cBhvr>
                                        <p:cTn id="24" dur="26">
                                          <p:stCondLst>
                                            <p:cond delay="1808"/>
                                          </p:stCondLst>
                                        </p:cTn>
                                        <p:tgtEl>
                                          <p:spTgt spid="354307"/>
                                        </p:tgtEl>
                                      </p:cBhvr>
                                      <p:to x="100000" y="95000"/>
                                    </p:animScale>
                                    <p:animScale>
                                      <p:cBhvr>
                                        <p:cTn id="25" dur="166" decel="50000">
                                          <p:stCondLst>
                                            <p:cond delay="1834"/>
                                          </p:stCondLst>
                                        </p:cTn>
                                        <p:tgtEl>
                                          <p:spTgt spid="35430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430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7" name="Rectangle 3"/>
          <p:cNvSpPr>
            <a:spLocks noGrp="1" noChangeArrowheads="1"/>
          </p:cNvSpPr>
          <p:nvPr>
            <p:ph type="body" idx="1"/>
          </p:nvPr>
        </p:nvSpPr>
        <p:spPr>
          <a:xfrm>
            <a:off x="250825" y="188913"/>
            <a:ext cx="8642350" cy="6480175"/>
          </a:xfrm>
        </p:spPr>
        <p:txBody>
          <a:bodyPr/>
          <a:lstStyle/>
          <a:p>
            <a:pPr eaLnBrk="1" hangingPunct="1">
              <a:lnSpc>
                <a:spcPct val="80000"/>
              </a:lnSpc>
              <a:buFontTx/>
              <a:buNone/>
              <a:defRPr/>
            </a:pPr>
            <a:r>
              <a:rPr lang="ar-EG" b="1" dirty="0" smtClean="0">
                <a:effectLst/>
              </a:rPr>
              <a:t>                           </a:t>
            </a:r>
            <a:r>
              <a:rPr lang="ar-SA" b="1" dirty="0" smtClean="0">
                <a:solidFill>
                  <a:srgbClr val="FF0000"/>
                </a:solidFill>
              </a:rPr>
              <a:t>مقـــــــــــــدمة</a:t>
            </a:r>
            <a:endParaRPr lang="ar-SA" dirty="0" smtClean="0">
              <a:solidFill>
                <a:srgbClr val="FF0000"/>
              </a:solidFill>
            </a:endParaRPr>
          </a:p>
          <a:p>
            <a:pPr eaLnBrk="1" hangingPunct="1">
              <a:lnSpc>
                <a:spcPct val="80000"/>
              </a:lnSpc>
              <a:buFontTx/>
              <a:buNone/>
              <a:defRPr/>
            </a:pPr>
            <a:r>
              <a:rPr lang="ar-EG" dirty="0" smtClean="0"/>
              <a:t>   </a:t>
            </a:r>
            <a:r>
              <a:rPr lang="ar-SA" sz="2800" dirty="0" smtClean="0"/>
              <a:t>النباتات الطبية والعطرية تعد واحدة من أهم المحاصيل التصديرية بالنسبة لمصر، فهي تحتل المرتبة الأولي من حيث نسبة التصدير إلي الانتاج حيث يتم تصدير مايقرب من 90% من الإنتاج والذي يتركز في محافظات المنيا والفيوم وبني سويف واسيوط حيث تنتج هذه المحافظات مايقرب من 80% من إجمالي الإنتاج المصري، وقد بلغ حجم الصادرات المصرية من النباتات الطبية والعطرية 50 ألف طن تجلب مكاسب اقتصادية تقدر بـ45 مليون دولار، وتعد الولايات المتحدة والاتحاد الأوروبي من أكبر المستوردين للنباتات الطبية والعطشرية المصرية، وأكد أن هناك بعض المصاعب التي تعرض لزراعة وإنتاج هذه النباتات مما يضر بعملية التسويق الخارجي لهذه المنتجات،ولذا فإن معهد بحوث البساتين لديه خطة طموحة يسعي لتنفيذها من خلال تطبيق الممارسات الجيدة وذلك للحصول علي منتج جيد سواء للمستخدم المصري أو المستهلك الخارجي</a:t>
            </a:r>
            <a:r>
              <a:rPr lang="en-US" sz="2800" dirty="0" smtClean="0"/>
              <a:t>.</a:t>
            </a:r>
          </a:p>
        </p:txBody>
      </p:sp>
    </p:spTree>
    <p:extLst>
      <p:ext uri="{BB962C8B-B14F-4D97-AF65-F5344CB8AC3E}">
        <p14:creationId xmlns:p14="http://schemas.microsoft.com/office/powerpoint/2010/main" val="15328310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11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110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110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3375"/>
            <a:ext cx="8229600" cy="6264275"/>
          </a:xfrm>
        </p:spPr>
        <p:txBody>
          <a:bodyPr/>
          <a:lstStyle/>
          <a:p>
            <a:pPr>
              <a:defRPr/>
            </a:pPr>
            <a:r>
              <a:rPr lang="ar-EG" dirty="0" smtClean="0">
                <a:solidFill>
                  <a:srgbClr val="C00000"/>
                </a:solidFill>
              </a:rPr>
              <a:t>مفهوم النباتات الطبية والعطرية :-</a:t>
            </a:r>
          </a:p>
          <a:p>
            <a:pPr>
              <a:defRPr/>
            </a:pPr>
            <a:r>
              <a:rPr lang="ar-EG" dirty="0" smtClean="0"/>
              <a:t>تعريف النبات الطبي " بأنه كل شيء من أصل نباتي ويستعمل طبيا ً فهو نبات طبي " ويعرف النبات الطبي بأنه النبات الذى يحتوى على مادة أو مواد طبية قادرة على علاج مرض معين أو تقليلا ألإصابة به أو التى تحتوى على المواد الأولية المستخدمة فى تحضير المواد الطبية.</a:t>
            </a:r>
          </a:p>
          <a:p>
            <a:pPr>
              <a:defRPr/>
            </a:pPr>
            <a:r>
              <a:rPr lang="ar-EG" dirty="0" smtClean="0"/>
              <a:t>أما النبات العطري هو أي نبات يحتوى على زيت عطرى " زيت طيار" فى جزء منه يستخدم فى تحضير العطور" كما يوجد نباتات تحتوى على زيوت عطرية</a:t>
            </a:r>
          </a:p>
          <a:p>
            <a:pPr>
              <a:defRPr/>
            </a:pPr>
            <a:r>
              <a:rPr lang="ar-EG" dirty="0" smtClean="0"/>
              <a:t>وتستخدم في علاج بعض الأمراض وتسمى هذه النباتات الطبية والعطرية </a:t>
            </a:r>
          </a:p>
          <a:p>
            <a:pPr>
              <a:defRPr/>
            </a:pPr>
            <a:endParaRPr lang="ar-EG" dirty="0"/>
          </a:p>
        </p:txBody>
      </p:sp>
    </p:spTree>
    <p:extLst>
      <p:ext uri="{BB962C8B-B14F-4D97-AF65-F5344CB8AC3E}">
        <p14:creationId xmlns:p14="http://schemas.microsoft.com/office/powerpoint/2010/main" val="16898547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913"/>
            <a:ext cx="8229600" cy="5830887"/>
          </a:xfrm>
        </p:spPr>
        <p:txBody>
          <a:bodyPr>
            <a:normAutofit fontScale="92500" lnSpcReduction="10000"/>
          </a:bodyPr>
          <a:lstStyle/>
          <a:p>
            <a:pPr>
              <a:defRPr/>
            </a:pPr>
            <a:r>
              <a:rPr lang="ar-EG" b="1" dirty="0" smtClean="0">
                <a:solidFill>
                  <a:schemeClr val="bg2">
                    <a:lumMod val="10000"/>
                  </a:schemeClr>
                </a:solidFill>
              </a:rPr>
              <a:t>الأهمية الاقتصادية والتصديرية للنباتات الطبية والعطرية :-</a:t>
            </a:r>
          </a:p>
          <a:p>
            <a:pPr marL="0" indent="0">
              <a:buFontTx/>
              <a:buNone/>
              <a:defRPr/>
            </a:pPr>
            <a:r>
              <a:rPr lang="ar-EG" b="1" dirty="0" smtClean="0">
                <a:solidFill>
                  <a:srgbClr val="FF0000"/>
                </a:solidFill>
              </a:rPr>
              <a:t>تعتبر النباتات الطبية والعطرية فى مصر من المحاصيل غير التقليدية توفر جزء من حصيلة النقد الاجنبى لخزينة الدولة وتتوقف الأهمية الاقتصادية لتلك المحاصيل على العلاقة النسبية بين العائد الاقتصادى منها والعائد الاقتصادى من المحاصيل البديلة أو المنافسة لها على الوحدة من المواد الأرضية سواء بالنسبة للعائد المحلى أو العائد من حصيلة النقد الاجنبى فى الصادرات الزراعية.</a:t>
            </a:r>
          </a:p>
          <a:p>
            <a:pPr marL="0" indent="0">
              <a:buFontTx/>
              <a:buNone/>
              <a:defRPr/>
            </a:pPr>
            <a:r>
              <a:rPr lang="ar-EG" b="1" dirty="0" smtClean="0">
                <a:solidFill>
                  <a:srgbClr val="FF0000"/>
                </a:solidFill>
              </a:rPr>
              <a:t>فإذا قورن الربح الناتج من محصول فدان الطماطم الذى يصل إلى ما قيمته 3000 جنيه مصرى بالربح الناتج من زراعة فدان بابونج الذى يصل إلى 14000 جنيه مصرى ، يتضح لنا أهمية إنتاج النباتات الطبية والعطرية وتأثيرها فى مضاعفة الدخل القومي</a:t>
            </a:r>
            <a:r>
              <a:rPr lang="ar-EG" b="1" dirty="0" smtClean="0">
                <a:solidFill>
                  <a:srgbClr val="FFFF00"/>
                </a:solidFill>
              </a:rPr>
              <a:t>.</a:t>
            </a:r>
          </a:p>
          <a:p>
            <a:pPr marL="0" indent="0">
              <a:buFontTx/>
              <a:buNone/>
              <a:defRPr/>
            </a:pPr>
            <a:endParaRPr lang="ar-EG" b="1" dirty="0">
              <a:solidFill>
                <a:srgbClr val="FFFF00"/>
              </a:solidFill>
            </a:endParaRPr>
          </a:p>
        </p:txBody>
      </p:sp>
    </p:spTree>
    <p:extLst>
      <p:ext uri="{BB962C8B-B14F-4D97-AF65-F5344CB8AC3E}">
        <p14:creationId xmlns:p14="http://schemas.microsoft.com/office/powerpoint/2010/main" val="34533642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3375"/>
            <a:ext cx="8229600" cy="6191250"/>
          </a:xfrm>
        </p:spPr>
        <p:txBody>
          <a:bodyPr>
            <a:normAutofit lnSpcReduction="10000"/>
          </a:bodyPr>
          <a:lstStyle/>
          <a:p>
            <a:pPr marL="0" indent="0">
              <a:buFontTx/>
              <a:buNone/>
              <a:defRPr/>
            </a:pPr>
            <a:r>
              <a:rPr lang="ar-EG" sz="2800" b="1" dirty="0" smtClean="0">
                <a:solidFill>
                  <a:schemeClr val="tx1">
                    <a:lumMod val="95000"/>
                    <a:lumOff val="5000"/>
                  </a:schemeClr>
                </a:solidFill>
                <a:effectLst/>
              </a:rPr>
              <a:t>وقد بلغت المساحة المنزرعة نباتات طبية وعطرية فى عام 2001م 553040 فدان تقدير قيمتها النقدية 724.9 مليون جنيه مصرى ونحو0.97 % من قيمة الإنتاج الزراعي.</a:t>
            </a:r>
          </a:p>
          <a:p>
            <a:pPr marL="0" indent="0">
              <a:buFontTx/>
              <a:buNone/>
              <a:defRPr/>
            </a:pPr>
            <a:r>
              <a:rPr lang="ar-EG" sz="2800" b="1" dirty="0" smtClean="0">
                <a:solidFill>
                  <a:schemeClr val="tx1">
                    <a:lumMod val="95000"/>
                    <a:lumOff val="5000"/>
                  </a:schemeClr>
                </a:solidFill>
                <a:effectLst/>
              </a:rPr>
              <a:t>واحتلت مصر المركز الحادى عشر بين أهم الدول المصدرة للنباتـات الطبية والعطريـة بقيمة صادرات بلغت 17.7 مليـون دولار</a:t>
            </a:r>
          </a:p>
          <a:p>
            <a:pPr marL="0" indent="0">
              <a:buFontTx/>
              <a:buNone/>
              <a:defRPr/>
            </a:pPr>
            <a:r>
              <a:rPr lang="ar-EG" sz="2800" b="1" dirty="0" smtClean="0">
                <a:solidFill>
                  <a:schemeClr val="tx1">
                    <a:lumMod val="95000"/>
                    <a:lumOff val="5000"/>
                  </a:schemeClr>
                </a:solidFill>
                <a:effectLst/>
              </a:rPr>
              <a:t>أمريكي عام 2000 م ، وحصة تسويقه بلغت 2.33 %  من إجمالى الصادرات العالمية لنفس العام  .</a:t>
            </a:r>
          </a:p>
          <a:p>
            <a:pPr marL="0" indent="0">
              <a:buFontTx/>
              <a:buNone/>
              <a:defRPr/>
            </a:pPr>
            <a:r>
              <a:rPr lang="ar-EG" sz="2800" b="1" dirty="0" smtClean="0">
                <a:solidFill>
                  <a:schemeClr val="tx1">
                    <a:lumMod val="95000"/>
                    <a:lumOff val="5000"/>
                  </a:schemeClr>
                </a:solidFill>
                <a:effectLst/>
              </a:rPr>
              <a:t>مثلت الصادرات المصرية من النباتات الطبية والعطرية  0.43 % من إجمالى الصادرات المصرية عام 2001 م ، وبلغ عدد الأسواق التى تصدر إليها مصر النباتات الطبية والعطرية 25 سوق ، استحوذت اكبر25 سواق على 68.26 % من صادرات مصر من النباتات الطبية والعطرية ، وبلغت الأهمية بالنسبة للسوق الامريكى فى الصادرات المصرية من النباتات الطبية والعطرية بأهمية نسبية  تصل إلى 22.56 % من إجمالى الصادرات المصرية </a:t>
            </a:r>
            <a:r>
              <a:rPr lang="ar-EG" sz="2800" b="1" dirty="0" smtClean="0">
                <a:solidFill>
                  <a:srgbClr val="FFFF00"/>
                </a:solidFill>
                <a:effectLst/>
              </a:rPr>
              <a:t>.</a:t>
            </a:r>
          </a:p>
          <a:p>
            <a:pPr>
              <a:defRPr/>
            </a:pPr>
            <a:endParaRPr lang="ar-EG" dirty="0"/>
          </a:p>
        </p:txBody>
      </p:sp>
    </p:spTree>
    <p:extLst>
      <p:ext uri="{BB962C8B-B14F-4D97-AF65-F5344CB8AC3E}">
        <p14:creationId xmlns:p14="http://schemas.microsoft.com/office/powerpoint/2010/main" val="8533438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3375"/>
            <a:ext cx="8229600" cy="6191250"/>
          </a:xfrm>
        </p:spPr>
        <p:txBody>
          <a:bodyPr>
            <a:normAutofit lnSpcReduction="10000"/>
          </a:bodyPr>
          <a:lstStyle/>
          <a:p>
            <a:pPr>
              <a:defRPr/>
            </a:pPr>
            <a:r>
              <a:rPr lang="ar-EG" sz="2800" b="1" dirty="0">
                <a:effectLst/>
              </a:rPr>
              <a:t>وبلغ متوسط قيمة الطن من الصادرات المصرية من النباتات الطبية والعطرية على مستوى العشر دول الأوائل أعلى قيمة عام 2001 م بما يساوى 3088 دولار أمريكى للطن</a:t>
            </a:r>
            <a:endParaRPr lang="en-US" sz="2800" dirty="0">
              <a:effectLst/>
            </a:endParaRPr>
          </a:p>
          <a:p>
            <a:pPr>
              <a:defRPr/>
            </a:pPr>
            <a:r>
              <a:rPr lang="ar-EG" sz="2800" b="1" dirty="0">
                <a:effectLst/>
              </a:rPr>
              <a:t>النباتات الطبية والعطرية هي محاصيل زراعية غير تقليدية . ويوجد حوالي 2000 نوع منها ينمو بريا في وادي النيل وفي الصحراء الشرقية والغربية وسيناء والمنزرع يصل إلي أكثر من60نوع ، ويزرع خصيصا للأغراض الصناعية . وتستخدم هذه النباتات أما بالتجفيف أو استخلاص الزيوت منها</a:t>
            </a:r>
            <a:r>
              <a:rPr lang="en-US" sz="2800" b="1" dirty="0">
                <a:effectLst/>
              </a:rPr>
              <a:t> .</a:t>
            </a:r>
            <a:br>
              <a:rPr lang="en-US" sz="2800" b="1" dirty="0">
                <a:effectLst/>
              </a:rPr>
            </a:br>
            <a:r>
              <a:rPr lang="ar-EG" sz="2800" b="1" dirty="0">
                <a:effectLst/>
              </a:rPr>
              <a:t>والمساحة المزروعة الآن في مصر تقدر بحوالي من 50:35 ألف فدان وتزداد باستمرار وفي العقود الأخيرة ظهر اهتمام عالمي واسع بزراعة النباتات الطبية والعطرية لاستخدامها أو استخدام أجزاء منها للحصول علي زيوتها العطرية التي تدخل في تركيب العديد من المركبات الصناعية كبديل لعدد من المستحضرات الكيماوية المنتشرة</a:t>
            </a:r>
            <a:r>
              <a:rPr lang="en-US" sz="2800" b="1" dirty="0">
                <a:effectLst/>
              </a:rPr>
              <a:t> </a:t>
            </a:r>
            <a:r>
              <a:rPr lang="en-US" b="1" dirty="0">
                <a:effectLst/>
              </a:rPr>
              <a:t>.</a:t>
            </a:r>
            <a:br>
              <a:rPr lang="en-US" b="1" dirty="0">
                <a:effectLst/>
              </a:rPr>
            </a:br>
            <a:endParaRPr lang="ar-EG" dirty="0"/>
          </a:p>
        </p:txBody>
      </p:sp>
    </p:spTree>
    <p:extLst>
      <p:ext uri="{BB962C8B-B14F-4D97-AF65-F5344CB8AC3E}">
        <p14:creationId xmlns:p14="http://schemas.microsoft.com/office/powerpoint/2010/main" val="13395333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913"/>
            <a:ext cx="8229600" cy="6669087"/>
          </a:xfrm>
        </p:spPr>
        <p:txBody>
          <a:bodyPr/>
          <a:lstStyle/>
          <a:p>
            <a:pPr>
              <a:defRPr/>
            </a:pPr>
            <a:r>
              <a:rPr lang="ar-EG" sz="2800" b="1" dirty="0">
                <a:effectLst/>
              </a:rPr>
              <a:t>وتتميز مصر بوجود عدد كبير ومتنوع من النباتات الطبية والعطرية وتمثل مركزا مرموقا بين الصادرات المصرية وخاصة إلي أوروبا حيث يزداد الإقبال علي استخدام النباتات الطبية والأعشاب في العلاج</a:t>
            </a:r>
            <a:r>
              <a:rPr lang="en-US" sz="2800" b="1" dirty="0">
                <a:effectLst/>
              </a:rPr>
              <a:t> .</a:t>
            </a:r>
            <a:br>
              <a:rPr lang="en-US" sz="2800" b="1" dirty="0">
                <a:effectLst/>
              </a:rPr>
            </a:br>
            <a:r>
              <a:rPr lang="ar-EG" sz="2800" b="1" dirty="0">
                <a:effectLst/>
              </a:rPr>
              <a:t>وتأخذ النباتات الطبية العطرية أهميتها من خلال الاستخدامات العديدة لها في الصناعة مثل</a:t>
            </a:r>
            <a:r>
              <a:rPr lang="en-US" sz="2800" b="1" dirty="0">
                <a:effectLst/>
              </a:rPr>
              <a:t> :</a:t>
            </a:r>
            <a:br>
              <a:rPr lang="en-US" sz="2800" b="1" dirty="0">
                <a:effectLst/>
              </a:rPr>
            </a:br>
            <a:r>
              <a:rPr lang="en-US" sz="2800" b="1" dirty="0">
                <a:effectLst/>
              </a:rPr>
              <a:t>* </a:t>
            </a:r>
            <a:r>
              <a:rPr lang="ar-EG" sz="2800" b="1" dirty="0">
                <a:effectLst/>
              </a:rPr>
              <a:t>الصناعات الغذائية ( كمكسبات طبيعية للنكهة ومواد حافظة طبيعي)</a:t>
            </a:r>
            <a:r>
              <a:rPr lang="en-US" sz="2800" b="1" dirty="0">
                <a:effectLst/>
              </a:rPr>
              <a:t>.</a:t>
            </a:r>
            <a:br>
              <a:rPr lang="en-US" sz="2800" b="1" dirty="0">
                <a:effectLst/>
              </a:rPr>
            </a:br>
            <a:r>
              <a:rPr lang="en-US" sz="2800" b="1" dirty="0">
                <a:effectLst/>
              </a:rPr>
              <a:t>* </a:t>
            </a:r>
            <a:r>
              <a:rPr lang="ar-EG" sz="2800" b="1" dirty="0">
                <a:effectLst/>
              </a:rPr>
              <a:t>صناعة الأدوية ( مختلف أنواع الأدوية ، قطرة للعين ، ودهانات)</a:t>
            </a:r>
            <a:r>
              <a:rPr lang="en-US" sz="2800" b="1" dirty="0">
                <a:effectLst/>
              </a:rPr>
              <a:t>.</a:t>
            </a:r>
            <a:br>
              <a:rPr lang="en-US" sz="2800" b="1" dirty="0">
                <a:effectLst/>
              </a:rPr>
            </a:br>
            <a:r>
              <a:rPr lang="en-US" sz="2800" b="1" dirty="0">
                <a:effectLst/>
              </a:rPr>
              <a:t>* </a:t>
            </a:r>
            <a:r>
              <a:rPr lang="ar-EG" sz="2800" b="1" dirty="0">
                <a:effectLst/>
              </a:rPr>
              <a:t>صناعة مستحضرات التجميل ( شامبوهات ، كريم ، زيوت)  </a:t>
            </a:r>
            <a:r>
              <a:rPr lang="en-US" sz="2800" b="1" dirty="0">
                <a:effectLst/>
              </a:rPr>
              <a:t>.</a:t>
            </a:r>
            <a:br>
              <a:rPr lang="en-US" sz="2800" b="1" dirty="0">
                <a:effectLst/>
              </a:rPr>
            </a:br>
            <a:r>
              <a:rPr lang="en-US" sz="2800" b="1" dirty="0">
                <a:effectLst/>
              </a:rPr>
              <a:t>* </a:t>
            </a:r>
            <a:r>
              <a:rPr lang="ar-EG" sz="2800" b="1" dirty="0">
                <a:effectLst/>
              </a:rPr>
              <a:t>صناعة العطور بأنواعها </a:t>
            </a:r>
            <a:r>
              <a:rPr lang="en-US" sz="2800" b="1" dirty="0">
                <a:effectLst/>
              </a:rPr>
              <a:t>(.</a:t>
            </a:r>
            <a:br>
              <a:rPr lang="en-US" sz="2800" b="1" dirty="0">
                <a:effectLst/>
              </a:rPr>
            </a:br>
            <a:r>
              <a:rPr lang="en-US" sz="2800" b="1" dirty="0">
                <a:effectLst/>
              </a:rPr>
              <a:t>* </a:t>
            </a:r>
            <a:r>
              <a:rPr lang="ar-EG" sz="2800" b="1" dirty="0">
                <a:effectLst/>
              </a:rPr>
              <a:t>الصناعات الكيماوية ( الصابون ، معطر الجو ، المبيدات الحشرية </a:t>
            </a:r>
            <a:r>
              <a:rPr lang="en-US" sz="2800" b="1" dirty="0">
                <a:effectLst/>
              </a:rPr>
              <a:t/>
            </a:r>
            <a:br>
              <a:rPr lang="en-US" sz="2800" b="1" dirty="0">
                <a:effectLst/>
              </a:rPr>
            </a:br>
            <a:r>
              <a:rPr lang="ar-EG" sz="2800" b="1" dirty="0">
                <a:effectLst/>
              </a:rPr>
              <a:t>ويصل سعر الكيلو جرام من الزيوت العطرية إلي عدة آلاف </a:t>
            </a:r>
            <a:r>
              <a:rPr lang="ar-EG" sz="2800" b="1" dirty="0" smtClean="0">
                <a:effectLst/>
              </a:rPr>
              <a:t>من</a:t>
            </a:r>
            <a:endParaRPr lang="ar-EG" sz="2800" dirty="0"/>
          </a:p>
        </p:txBody>
      </p:sp>
    </p:spTree>
    <p:extLst>
      <p:ext uri="{BB962C8B-B14F-4D97-AF65-F5344CB8AC3E}">
        <p14:creationId xmlns:p14="http://schemas.microsoft.com/office/powerpoint/2010/main" val="33566876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5888"/>
            <a:ext cx="8229600" cy="6626225"/>
          </a:xfrm>
        </p:spPr>
        <p:txBody>
          <a:bodyPr>
            <a:normAutofit lnSpcReduction="10000"/>
          </a:bodyPr>
          <a:lstStyle/>
          <a:p>
            <a:pPr>
              <a:defRPr/>
            </a:pPr>
            <a:r>
              <a:rPr lang="ar-EG" sz="2800" b="1" dirty="0" smtClean="0">
                <a:effectLst/>
              </a:rPr>
              <a:t>الجنيهات لذا يجب التأكد من جودتها وعدم غشها ، ويحدد سعرها عوامل كثيرة أهمها توافر الثقة في المنتج ، والتأكد من الضوابط والقيود والرقابة علي هذه المنتجات ثم توافر قدر كاف من الاختبارات التحليلية المناسبة سواء بالاختبارات الطبيعية أو الكيماوية أو الحسية</a:t>
            </a:r>
            <a:r>
              <a:rPr lang="en-US" sz="2800" b="1" dirty="0" smtClean="0">
                <a:effectLst/>
              </a:rPr>
              <a:t> .</a:t>
            </a:r>
            <a:br>
              <a:rPr lang="en-US" sz="2800" b="1" dirty="0" smtClean="0">
                <a:effectLst/>
              </a:rPr>
            </a:br>
            <a:r>
              <a:rPr lang="ar-EG" sz="2800" b="1" dirty="0" smtClean="0">
                <a:effectLst/>
              </a:rPr>
              <a:t>وتعتبر المياه العطرية وهي أحد نواتج الزيوت العطرية أثناء استخلاصها من أقدم المنتجات العطرية منذ قدماء المصريين وحتى العصور الوسطي وهي مستحلبات مائية ومحاليل مائية رائقة مشبعة بالزيوت الطيارة . وعادة ما تستعمل كمكسب للنكهة مثل ماء الورد أو ماء الزهر أو ماء النعناع وغيرها ، ولها أيضا صفات علاجية مميزة</a:t>
            </a:r>
            <a:r>
              <a:rPr lang="en-US" sz="2800" b="1" dirty="0" smtClean="0">
                <a:effectLst/>
              </a:rPr>
              <a:t> .</a:t>
            </a:r>
            <a:endParaRPr lang="ar-EG" sz="2800" b="1" dirty="0" smtClean="0">
              <a:effectLst/>
            </a:endParaRPr>
          </a:p>
          <a:p>
            <a:pPr>
              <a:defRPr/>
            </a:pPr>
            <a:r>
              <a:rPr lang="ar-EG" sz="2800" b="1" u="sng" dirty="0">
                <a:effectLst/>
              </a:rPr>
              <a:t>الأهمية الطبية للنباتات الطبية والعطرية </a:t>
            </a:r>
            <a:r>
              <a:rPr lang="ar-EG" sz="2800" b="1" dirty="0">
                <a:effectLst/>
              </a:rPr>
              <a:t>:-</a:t>
            </a:r>
            <a:endParaRPr lang="en-US" sz="2800" dirty="0">
              <a:effectLst/>
            </a:endParaRPr>
          </a:p>
          <a:p>
            <a:pPr marL="0" indent="0">
              <a:buFontTx/>
              <a:buNone/>
              <a:defRPr/>
            </a:pPr>
            <a:r>
              <a:rPr lang="ar-EG" sz="2800" b="1" dirty="0">
                <a:effectLst/>
              </a:rPr>
              <a:t>تحتل النباتات الطبية والعطرية فى الوقت الحاضر مكانة كبيرة فى الإنتاج الزراعى المصرى  وهى تلقى عناية بالغة فى كثير من الدول المنتجة لها </a:t>
            </a:r>
            <a:endParaRPr lang="ar-EG" sz="2800" dirty="0" smtClean="0"/>
          </a:p>
          <a:p>
            <a:pPr marL="0" indent="0">
              <a:buFontTx/>
              <a:buNone/>
              <a:defRPr/>
            </a:pPr>
            <a:endParaRPr lang="ar-EG" dirty="0"/>
          </a:p>
        </p:txBody>
      </p:sp>
    </p:spTree>
    <p:extLst>
      <p:ext uri="{BB962C8B-B14F-4D97-AF65-F5344CB8AC3E}">
        <p14:creationId xmlns:p14="http://schemas.microsoft.com/office/powerpoint/2010/main" val="4894466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350"/>
            <a:ext cx="8229600" cy="6337300"/>
          </a:xfrm>
        </p:spPr>
        <p:txBody>
          <a:bodyPr>
            <a:normAutofit lnSpcReduction="10000"/>
          </a:bodyPr>
          <a:lstStyle/>
          <a:p>
            <a:pPr>
              <a:defRPr/>
            </a:pPr>
            <a:r>
              <a:rPr lang="ar-EG" sz="2800" b="1" dirty="0">
                <a:effectLst/>
              </a:rPr>
              <a:t>والنباتات الطبية النباتية أومصدر المواد الفعالة التى تدخل فى تحضير الدواء على شكل خلاصات أو مواد فعالة أوتستعمل كمادة خام لإنتاج بعض المركبات الكيميائية التى تعتبر النواة للتخليق الكيميائى لبعض المواد الدوائية الهامة كمادة الكورتيزون وهرمونات الجنس وبديل بلازما الدم وغيرها ولذلك فان </a:t>
            </a:r>
            <a:r>
              <a:rPr lang="ar-EG" sz="2800" b="1" dirty="0" smtClean="0">
                <a:effectLst/>
              </a:rPr>
              <a:t>النباتات الطبية والعطرية تعتبر من أهم المواد الإستراتيجية فى صناعة الدواء ، وبالتالى زيادة الحاجة إلى كميات كثيرة  منها فى الصناعة </a:t>
            </a:r>
          </a:p>
          <a:p>
            <a:pPr>
              <a:defRPr/>
            </a:pPr>
            <a:r>
              <a:rPr lang="ar-EG" sz="2800" b="1" dirty="0" smtClean="0">
                <a:solidFill>
                  <a:srgbClr val="002060"/>
                </a:solidFill>
                <a:effectLst/>
              </a:rPr>
              <a:t>مشاكل إنتاج النباتات الطبية والعطرية في مصر وكيفية حلولها: </a:t>
            </a:r>
          </a:p>
          <a:p>
            <a:pPr>
              <a:defRPr/>
            </a:pPr>
            <a:r>
              <a:rPr lang="ar-EG" sz="2800" dirty="0">
                <a:effectLst/>
              </a:rPr>
              <a:t>تتمثل مشاكل إنتاج النباتات الطبية والعطرية في مصر في مشكلتين هامتين تحيطان بإنتاج النباتات الطبية والعطرية في مصر وهما:</a:t>
            </a:r>
            <a:endParaRPr lang="en-US" sz="2800" dirty="0">
              <a:effectLst/>
            </a:endParaRPr>
          </a:p>
          <a:p>
            <a:pPr>
              <a:defRPr/>
            </a:pPr>
            <a:r>
              <a:rPr lang="ar-EG" sz="2800" dirty="0">
                <a:effectLst/>
              </a:rPr>
              <a:t>1- عدم نشر الوعي العلمي بهذا النوع من الإنتاج من شتي جوانبة التكنولوجية والاقتصادية.</a:t>
            </a:r>
            <a:endParaRPr lang="en-US" sz="2800" dirty="0">
              <a:effectLst/>
            </a:endParaRPr>
          </a:p>
          <a:p>
            <a:pPr>
              <a:defRPr/>
            </a:pPr>
            <a:r>
              <a:rPr lang="ar-EG" sz="2800" dirty="0">
                <a:effectLst/>
              </a:rPr>
              <a:t>2- عدم وجود جهة مسئولة عن التخطيط الدائم سنويا بالمحاصيل المطلوبة بالأسواق المحلية والدولية.</a:t>
            </a:r>
            <a:endParaRPr lang="en-US" sz="2800" dirty="0">
              <a:effectLst/>
            </a:endParaRPr>
          </a:p>
          <a:p>
            <a:pPr marL="0" indent="0">
              <a:buFontTx/>
              <a:buNone/>
              <a:defRPr/>
            </a:pPr>
            <a:endParaRPr lang="en-US" sz="2800" b="1" dirty="0" smtClean="0">
              <a:solidFill>
                <a:srgbClr val="FFFF00"/>
              </a:solidFill>
              <a:effectLst/>
            </a:endParaRPr>
          </a:p>
          <a:p>
            <a:pPr>
              <a:defRPr/>
            </a:pPr>
            <a:endParaRPr lang="en-US" dirty="0">
              <a:effectLst/>
            </a:endParaRPr>
          </a:p>
          <a:p>
            <a:pPr>
              <a:defRPr/>
            </a:pPr>
            <a:endParaRPr lang="ar-EG" dirty="0"/>
          </a:p>
        </p:txBody>
      </p:sp>
    </p:spTree>
    <p:extLst>
      <p:ext uri="{BB962C8B-B14F-4D97-AF65-F5344CB8AC3E}">
        <p14:creationId xmlns:p14="http://schemas.microsoft.com/office/powerpoint/2010/main" val="18178618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1001</Words>
  <Application>Microsoft Office PowerPoint</Application>
  <PresentationFormat>On-screen Show (4:3)</PresentationFormat>
  <Paragraphs>40</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etc</dc:creator>
  <cp:lastModifiedBy>etc</cp:lastModifiedBy>
  <cp:revision>1</cp:revision>
  <dcterms:created xsi:type="dcterms:W3CDTF">2020-03-23T18:25:33Z</dcterms:created>
  <dcterms:modified xsi:type="dcterms:W3CDTF">2020-03-23T18:31:00Z</dcterms:modified>
</cp:coreProperties>
</file>